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2" r:id="rId15"/>
    <p:sldId id="276" r:id="rId16"/>
    <p:sldId id="273" r:id="rId17"/>
    <p:sldId id="274" r:id="rId18"/>
    <p:sldId id="275" r:id="rId19"/>
    <p:sldId id="271" r:id="rId20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smina%20Stosic\Downloads\Lista2023SedmiRazred%20_kona&#269;no%203.7.%20(1)%20(2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sr-Cyrl-CS"/>
              <a:t>успех ученика на тесту способности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POBodovima!$J$6:$V$6</c:f>
              <c:numCache>
                <c:formatCode>General</c:formatCode>
                <c:ptCount val="13"/>
                <c:pt idx="0">
                  <c:v>120</c:v>
                </c:pt>
                <c:pt idx="1">
                  <c:v>110</c:v>
                </c:pt>
                <c:pt idx="2">
                  <c:v>100</c:v>
                </c:pt>
                <c:pt idx="3">
                  <c:v>90</c:v>
                </c:pt>
                <c:pt idx="4">
                  <c:v>80</c:v>
                </c:pt>
                <c:pt idx="5">
                  <c:v>70</c:v>
                </c:pt>
                <c:pt idx="6">
                  <c:v>60</c:v>
                </c:pt>
                <c:pt idx="7">
                  <c:v>50</c:v>
                </c:pt>
                <c:pt idx="8">
                  <c:v>40</c:v>
                </c:pt>
                <c:pt idx="9">
                  <c:v>30</c:v>
                </c:pt>
                <c:pt idx="10">
                  <c:v>20</c:v>
                </c:pt>
                <c:pt idx="11">
                  <c:v>10</c:v>
                </c:pt>
                <c:pt idx="12">
                  <c:v>0</c:v>
                </c:pt>
              </c:numCache>
            </c:numRef>
          </c:cat>
          <c:val>
            <c:numRef>
              <c:f>POBodovima!$J$7:$V$7</c:f>
              <c:numCache>
                <c:formatCode>General</c:formatCode>
                <c:ptCount val="13"/>
                <c:pt idx="0">
                  <c:v>0</c:v>
                </c:pt>
                <c:pt idx="1">
                  <c:v>4</c:v>
                </c:pt>
                <c:pt idx="2">
                  <c:v>3</c:v>
                </c:pt>
                <c:pt idx="3">
                  <c:v>15</c:v>
                </c:pt>
                <c:pt idx="4">
                  <c:v>12</c:v>
                </c:pt>
                <c:pt idx="5">
                  <c:v>16</c:v>
                </c:pt>
                <c:pt idx="6">
                  <c:v>22</c:v>
                </c:pt>
                <c:pt idx="7">
                  <c:v>13</c:v>
                </c:pt>
                <c:pt idx="8">
                  <c:v>9</c:v>
                </c:pt>
                <c:pt idx="9">
                  <c:v>7</c:v>
                </c:pt>
                <c:pt idx="10">
                  <c:v>5</c:v>
                </c:pt>
                <c:pt idx="11">
                  <c:v>1</c:v>
                </c:pt>
                <c:pt idx="1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8CF-4CEE-A06C-88EDA670E38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83453808"/>
        <c:axId val="351797536"/>
      </c:barChart>
      <c:catAx>
        <c:axId val="283453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1797536"/>
        <c:crosses val="autoZero"/>
        <c:auto val="1"/>
        <c:lblAlgn val="ctr"/>
        <c:lblOffset val="100"/>
        <c:noMultiLvlLbl val="0"/>
      </c:catAx>
      <c:valAx>
        <c:axId val="3517975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83453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F3FD429-5A5F-4E27-BFAF-962348004C5F}" type="datetimeFigureOut">
              <a:rPr lang="sr-Latn-RS" smtClean="0"/>
              <a:t>14.4.2024.</a:t>
            </a:fld>
            <a:endParaRPr lang="sr-Latn-R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r-Latn-R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6B7ED30-69A9-4303-BCD0-5A8D938834BD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D429-5A5F-4E27-BFAF-962348004C5F}" type="datetimeFigureOut">
              <a:rPr lang="sr-Latn-RS" smtClean="0"/>
              <a:t>14.4.2024.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ED30-69A9-4303-BCD0-5A8D938834BD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D429-5A5F-4E27-BFAF-962348004C5F}" type="datetimeFigureOut">
              <a:rPr lang="sr-Latn-RS" smtClean="0"/>
              <a:t>14.4.2024.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ED30-69A9-4303-BCD0-5A8D938834BD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D429-5A5F-4E27-BFAF-962348004C5F}" type="datetimeFigureOut">
              <a:rPr lang="sr-Latn-RS" smtClean="0"/>
              <a:t>14.4.2024.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ED30-69A9-4303-BCD0-5A8D938834BD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D429-5A5F-4E27-BFAF-962348004C5F}" type="datetimeFigureOut">
              <a:rPr lang="sr-Latn-RS" smtClean="0"/>
              <a:t>14.4.2024.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ED30-69A9-4303-BCD0-5A8D938834BD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D429-5A5F-4E27-BFAF-962348004C5F}" type="datetimeFigureOut">
              <a:rPr lang="sr-Latn-RS" smtClean="0"/>
              <a:t>14.4.2024.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ED30-69A9-4303-BCD0-5A8D938834BD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D429-5A5F-4E27-BFAF-962348004C5F}" type="datetimeFigureOut">
              <a:rPr lang="sr-Latn-RS" smtClean="0"/>
              <a:t>14.4.2024.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ED30-69A9-4303-BCD0-5A8D938834BD}" type="slidenum">
              <a:rPr lang="sr-Latn-RS" smtClean="0"/>
              <a:t>‹#›</a:t>
            </a:fld>
            <a:endParaRPr lang="sr-Latn-R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D429-5A5F-4E27-BFAF-962348004C5F}" type="datetimeFigureOut">
              <a:rPr lang="sr-Latn-RS" smtClean="0"/>
              <a:t>14.4.2024.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ED30-69A9-4303-BCD0-5A8D938834BD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D429-5A5F-4E27-BFAF-962348004C5F}" type="datetimeFigureOut">
              <a:rPr lang="sr-Latn-RS" smtClean="0"/>
              <a:t>14.4.2024.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ED30-69A9-4303-BCD0-5A8D938834BD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F3FD429-5A5F-4E27-BFAF-962348004C5F}" type="datetimeFigureOut">
              <a:rPr lang="sr-Latn-RS" smtClean="0"/>
              <a:t>14.4.2024.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ED30-69A9-4303-BCD0-5A8D938834BD}" type="slidenum">
              <a:rPr lang="sr-Latn-RS" smtClean="0"/>
              <a:t>‹#›</a:t>
            </a:fld>
            <a:endParaRPr lang="sr-Latn-R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F3FD429-5A5F-4E27-BFAF-962348004C5F}" type="datetimeFigureOut">
              <a:rPr lang="sr-Latn-RS" smtClean="0"/>
              <a:t>14.4.2024.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6B7ED30-69A9-4303-BCD0-5A8D938834BD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F3FD429-5A5F-4E27-BFAF-962348004C5F}" type="datetimeFigureOut">
              <a:rPr lang="sr-Latn-RS" smtClean="0"/>
              <a:t>14.4.2024.</a:t>
            </a:fld>
            <a:endParaRPr lang="sr-Latn-R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r-Latn-R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6B7ED30-69A9-4303-BCD0-5A8D938834BD}" type="slidenum">
              <a:rPr lang="sr-Latn-RS" smtClean="0"/>
              <a:t>‹#›</a:t>
            </a:fld>
            <a:endParaRPr 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upisusedmi.mg.edu.r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upisusedmi.mg.edu.rs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33407"/>
            <a:ext cx="8460432" cy="5184575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sr-Cyrl-RS" sz="4900" b="1" dirty="0">
                <a:solidFill>
                  <a:srgbClr val="C00000"/>
                </a:solidFill>
              </a:rPr>
              <a:t>УПИС У СЕДМИ РАЗРЕД У МАТЕМАТИЧКОЈ ГИМНАЗИЈИ</a:t>
            </a:r>
            <a:endParaRPr lang="sr-Latn-RS" sz="4900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6948264" y="6093296"/>
            <a:ext cx="824136" cy="432048"/>
          </a:xfrm>
        </p:spPr>
        <p:txBody>
          <a:bodyPr>
            <a:normAutofit fontScale="92500" lnSpcReduction="20000"/>
          </a:bodyPr>
          <a:lstStyle/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981391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002"/>
    </mc:Choice>
    <mc:Fallback xmlns="">
      <p:transition spd="slow" advTm="3300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561662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sr-Cyrl-RS" dirty="0"/>
          </a:p>
          <a:p>
            <a:pPr marL="0" indent="0" algn="ctr">
              <a:lnSpc>
                <a:spcPct val="200000"/>
              </a:lnSpc>
              <a:buNone/>
            </a:pPr>
            <a:r>
              <a:rPr lang="sr-Cyrl-RS" sz="4000" b="1" dirty="0">
                <a:solidFill>
                  <a:schemeClr val="bg1"/>
                </a:solidFill>
              </a:rPr>
              <a:t>24.6.- од </a:t>
            </a:r>
            <a:r>
              <a:rPr lang="sr-Cyrl-RS" sz="5100" b="1" dirty="0">
                <a:solidFill>
                  <a:srgbClr val="C00000"/>
                </a:solidFill>
              </a:rPr>
              <a:t>УПИС ПРИМЉЕНИХ УЧЕНИКА 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sr-Cyrl-RS" sz="5100" b="1" dirty="0">
                <a:solidFill>
                  <a:srgbClr val="C00000"/>
                </a:solidFill>
              </a:rPr>
              <a:t>У СЕДМИ РАЗРЕД 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sr-Cyrl-RS" sz="5100" b="1" dirty="0">
                <a:solidFill>
                  <a:srgbClr val="C00000"/>
                </a:solidFill>
              </a:rPr>
              <a:t>У ПОНЕДЕЉАК, 1 ЈУЛА ОД 12 ДО 17 ЧАСОВА 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sr-Cyrl-RS" sz="5100" b="1" dirty="0">
                <a:solidFill>
                  <a:srgbClr val="C00000"/>
                </a:solidFill>
              </a:rPr>
              <a:t>У МАТЕМАТИЧКОЈ ГИМНАЗИЈИ</a:t>
            </a:r>
          </a:p>
          <a:p>
            <a:pPr marL="0" lvl="0" indent="0">
              <a:lnSpc>
                <a:spcPct val="200000"/>
              </a:lnSpc>
              <a:buNone/>
            </a:pPr>
            <a:endParaRPr lang="sr-Latn-RS" dirty="0"/>
          </a:p>
          <a:p>
            <a:pPr marL="0" indent="0">
              <a:buNone/>
            </a:pPr>
            <a:endParaRPr lang="sr-Latn-RS" dirty="0"/>
          </a:p>
          <a:p>
            <a:pPr marL="0" lvl="0" indent="0">
              <a:buNone/>
            </a:pPr>
            <a:endParaRPr lang="sr-Latn-RS" dirty="0"/>
          </a:p>
          <a:p>
            <a:pPr marL="0" indent="0">
              <a:buNone/>
            </a:pPr>
            <a:endParaRPr lang="sr-Latn-R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58018"/>
          </a:xfrm>
        </p:spPr>
        <p:txBody>
          <a:bodyPr>
            <a:normAutofit fontScale="90000"/>
          </a:bodyPr>
          <a:lstStyle/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212535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351"/>
    </mc:Choice>
    <mc:Fallback xmlns="">
      <p:transition spd="slow" advTm="3135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700808"/>
            <a:ext cx="8924800" cy="46085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r-Cyrl-RS" sz="2800" b="1" dirty="0">
                <a:solidFill>
                  <a:srgbClr val="C00000"/>
                </a:solidFill>
              </a:rPr>
              <a:t>За упис је неопходно приложити следећа оригинална документа:</a:t>
            </a:r>
          </a:p>
          <a:p>
            <a:pPr marL="0" indent="0" algn="ctr">
              <a:buNone/>
            </a:pPr>
            <a:endParaRPr lang="sr-Cyrl-RS" sz="2800" b="1" dirty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Cyrl-CS" sz="2800" b="1" dirty="0">
                <a:solidFill>
                  <a:srgbClr val="C00000"/>
                </a:solidFill>
              </a:rPr>
              <a:t>Оригинална сведочанства петог и шестог разреда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Cyrl-CS" sz="2800" b="1" dirty="0">
                <a:solidFill>
                  <a:srgbClr val="C00000"/>
                </a:solidFill>
              </a:rPr>
              <a:t>Попуњену анкету о изборном предмету       </a:t>
            </a:r>
          </a:p>
          <a:p>
            <a:pPr marL="0" indent="0">
              <a:buNone/>
            </a:pPr>
            <a:r>
              <a:rPr lang="sr-Cyrl-CS" sz="2800" b="1" dirty="0">
                <a:solidFill>
                  <a:srgbClr val="C00000"/>
                </a:solidFill>
              </a:rPr>
              <a:t>    ( грађанско васпитање или верска настава)-  </a:t>
            </a:r>
          </a:p>
          <a:p>
            <a:pPr marL="0" indent="0">
              <a:buNone/>
            </a:pPr>
            <a:r>
              <a:rPr lang="sr-Cyrl-CS" sz="2800" b="1" dirty="0">
                <a:solidFill>
                  <a:srgbClr val="C00000"/>
                </a:solidFill>
              </a:rPr>
              <a:t>       формулар анкете се добија у школи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147248" cy="850106"/>
          </a:xfrm>
        </p:spPr>
        <p:txBody>
          <a:bodyPr>
            <a:normAutofit/>
          </a:bodyPr>
          <a:lstStyle/>
          <a:p>
            <a:r>
              <a:rPr lang="sr-Cyrl-RS" sz="3600" b="1" dirty="0">
                <a:solidFill>
                  <a:srgbClr val="C00000"/>
                </a:solidFill>
              </a:rPr>
              <a:t>УПИС У СЕДМИ РАЗРЕД</a:t>
            </a:r>
            <a:endParaRPr lang="sr-Latn-RS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401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709"/>
    </mc:Choice>
    <mc:Fallback xmlns="">
      <p:transition spd="slow" advTm="3070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BEF38AB8-B19A-419A-A43E-BFF208146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83976"/>
          </a:xfrm>
        </p:spPr>
        <p:txBody>
          <a:bodyPr>
            <a:normAutofit/>
          </a:bodyPr>
          <a:lstStyle/>
          <a:p>
            <a:r>
              <a:rPr lang="sr-Cyrl-RS" sz="3600" b="1" dirty="0">
                <a:solidFill>
                  <a:srgbClr val="C00000"/>
                </a:solidFill>
              </a:rPr>
              <a:t>Тест је полагао 107 ученик;</a:t>
            </a:r>
          </a:p>
          <a:p>
            <a:r>
              <a:rPr lang="sr-Cyrl-RS" sz="3600" b="1" dirty="0">
                <a:solidFill>
                  <a:srgbClr val="C00000"/>
                </a:solidFill>
              </a:rPr>
              <a:t>Положило је 72 ученика;</a:t>
            </a:r>
          </a:p>
          <a:p>
            <a:r>
              <a:rPr lang="sr-Cyrl-RS" sz="3600" b="1" dirty="0">
                <a:solidFill>
                  <a:srgbClr val="C00000"/>
                </a:solidFill>
              </a:rPr>
              <a:t>Најбоље рангирани ученик је имао 165 поена </a:t>
            </a:r>
            <a:r>
              <a:rPr lang="sr-Cyrl-RS" sz="3200" b="1" dirty="0">
                <a:solidFill>
                  <a:srgbClr val="C00000"/>
                </a:solidFill>
              </a:rPr>
              <a:t>(110 на тесту, 35 такмичење и 20 школа) </a:t>
            </a:r>
          </a:p>
          <a:p>
            <a:r>
              <a:rPr lang="sr-Cyrl-RS" sz="3600" b="1" dirty="0">
                <a:solidFill>
                  <a:srgbClr val="C00000"/>
                </a:solidFill>
              </a:rPr>
              <a:t>Последњи примљени ученик је имао 89,54 поена </a:t>
            </a:r>
            <a:r>
              <a:rPr lang="sr-Cyrl-RS" sz="3200" b="1" dirty="0">
                <a:solidFill>
                  <a:srgbClr val="C00000"/>
                </a:solidFill>
              </a:rPr>
              <a:t>(70 на тесту и 19,54 школа).</a:t>
            </a:r>
            <a:endParaRPr lang="sr-Latn-RS" sz="3200" b="1" dirty="0">
              <a:solidFill>
                <a:srgbClr val="C00000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4E0750F0-E8B3-4DC6-8A36-CB3298420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Autofit/>
          </a:bodyPr>
          <a:lstStyle/>
          <a:p>
            <a:pPr algn="ctr"/>
            <a:r>
              <a:rPr lang="sr-Cyrl-RS" sz="4400" dirty="0">
                <a:solidFill>
                  <a:srgbClr val="C00000"/>
                </a:solidFill>
              </a:rPr>
              <a:t>УПИС У СЕДМИ РАЗРЕД- </a:t>
            </a:r>
            <a:br>
              <a:rPr lang="sr-Cyrl-RS" sz="4400" dirty="0">
                <a:solidFill>
                  <a:srgbClr val="C00000"/>
                </a:solidFill>
              </a:rPr>
            </a:br>
            <a:r>
              <a:rPr lang="sr-Cyrl-RS" sz="4400" dirty="0">
                <a:solidFill>
                  <a:srgbClr val="C00000"/>
                </a:solidFill>
              </a:rPr>
              <a:t>ЈУНИ 2023</a:t>
            </a:r>
            <a:endParaRPr lang="sr-Latn-RS" sz="4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951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23320" y="4910328"/>
            <a:ext cx="8964488" cy="4525963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endParaRPr lang="sr-Cyrl-RS" dirty="0"/>
          </a:p>
          <a:p>
            <a:pPr marL="109728" indent="0">
              <a:buNone/>
            </a:pPr>
            <a:endParaRPr lang="sr-Cyrl-RS" dirty="0"/>
          </a:p>
          <a:p>
            <a:pPr marL="109728" indent="0">
              <a:buNone/>
            </a:pPr>
            <a:endParaRPr lang="sr-Cyrl-RS" dirty="0"/>
          </a:p>
          <a:p>
            <a:pPr marL="109728" indent="0">
              <a:buNone/>
            </a:pPr>
            <a:endParaRPr lang="sr-Cyrl-RS" dirty="0"/>
          </a:p>
          <a:p>
            <a:pPr marL="109728" indent="0">
              <a:buNone/>
            </a:pPr>
            <a:endParaRPr lang="sr-Cyrl-RS" dirty="0"/>
          </a:p>
          <a:p>
            <a:pPr marL="109728" indent="0">
              <a:buNone/>
            </a:pPr>
            <a:endParaRPr lang="sr-Cyrl-RS" dirty="0"/>
          </a:p>
          <a:p>
            <a:pPr marL="109728" indent="0">
              <a:buNone/>
            </a:pPr>
            <a:endParaRPr lang="sr-Cyrl-RS" dirty="0"/>
          </a:p>
          <a:p>
            <a:pPr marL="109728" indent="0">
              <a:buNone/>
            </a:pPr>
            <a:endParaRPr lang="sr-Cyrl-RS" dirty="0"/>
          </a:p>
          <a:p>
            <a:pPr marL="109728" indent="0">
              <a:buNone/>
            </a:pPr>
            <a:endParaRPr lang="sr-Cyrl-RS" dirty="0"/>
          </a:p>
          <a:p>
            <a:pPr marL="109728" indent="0">
              <a:buNone/>
            </a:pPr>
            <a:r>
              <a:rPr lang="sr-Cyrl-RS" dirty="0"/>
              <a:t>   				                                                                                                                                                  </a:t>
            </a:r>
            <a:endParaRPr lang="sr-Latn-R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dirty="0"/>
              <a:t/>
            </a:r>
            <a:br>
              <a:rPr lang="sr-Cyrl-RS" dirty="0"/>
            </a:br>
            <a:r>
              <a:rPr lang="sr-Cyrl-RS" dirty="0">
                <a:solidFill>
                  <a:srgbClr val="C00000"/>
                </a:solidFill>
              </a:rPr>
              <a:t>Успех ученика на тесту способности- јуни 2023.</a:t>
            </a:r>
            <a:br>
              <a:rPr lang="sr-Cyrl-RS" dirty="0">
                <a:solidFill>
                  <a:srgbClr val="C00000"/>
                </a:solidFill>
              </a:rPr>
            </a:br>
            <a:endParaRPr lang="sr-Latn-RS" dirty="0">
              <a:solidFill>
                <a:srgbClr val="C0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046306"/>
              </p:ext>
            </p:extLst>
          </p:nvPr>
        </p:nvGraphicFramePr>
        <p:xfrm>
          <a:off x="395536" y="1501294"/>
          <a:ext cx="8136899" cy="1063610"/>
        </p:xfrm>
        <a:graphic>
          <a:graphicData uri="http://schemas.openxmlformats.org/drawingml/2006/table">
            <a:tbl>
              <a:tblPr firstRow="1" firstCol="1" bandRow="1"/>
              <a:tblGrid>
                <a:gridCol w="1125019">
                  <a:extLst>
                    <a:ext uri="{9D8B030D-6E8A-4147-A177-3AD203B41FA5}">
                      <a16:colId xmlns:a16="http://schemas.microsoft.com/office/drawing/2014/main" xmlns="" val="4133531284"/>
                    </a:ext>
                  </a:extLst>
                </a:gridCol>
                <a:gridCol w="537942">
                  <a:extLst>
                    <a:ext uri="{9D8B030D-6E8A-4147-A177-3AD203B41FA5}">
                      <a16:colId xmlns:a16="http://schemas.microsoft.com/office/drawing/2014/main" xmlns="" val="4292783503"/>
                    </a:ext>
                  </a:extLst>
                </a:gridCol>
                <a:gridCol w="537942">
                  <a:extLst>
                    <a:ext uri="{9D8B030D-6E8A-4147-A177-3AD203B41FA5}">
                      <a16:colId xmlns:a16="http://schemas.microsoft.com/office/drawing/2014/main" xmlns="" val="3606485982"/>
                    </a:ext>
                  </a:extLst>
                </a:gridCol>
                <a:gridCol w="539636">
                  <a:extLst>
                    <a:ext uri="{9D8B030D-6E8A-4147-A177-3AD203B41FA5}">
                      <a16:colId xmlns:a16="http://schemas.microsoft.com/office/drawing/2014/main" xmlns="" val="79278319"/>
                    </a:ext>
                  </a:extLst>
                </a:gridCol>
                <a:gridCol w="539636">
                  <a:extLst>
                    <a:ext uri="{9D8B030D-6E8A-4147-A177-3AD203B41FA5}">
                      <a16:colId xmlns:a16="http://schemas.microsoft.com/office/drawing/2014/main" xmlns="" val="783852118"/>
                    </a:ext>
                  </a:extLst>
                </a:gridCol>
                <a:gridCol w="539636">
                  <a:extLst>
                    <a:ext uri="{9D8B030D-6E8A-4147-A177-3AD203B41FA5}">
                      <a16:colId xmlns:a16="http://schemas.microsoft.com/office/drawing/2014/main" xmlns="" val="4073040907"/>
                    </a:ext>
                  </a:extLst>
                </a:gridCol>
                <a:gridCol w="539636">
                  <a:extLst>
                    <a:ext uri="{9D8B030D-6E8A-4147-A177-3AD203B41FA5}">
                      <a16:colId xmlns:a16="http://schemas.microsoft.com/office/drawing/2014/main" xmlns="" val="141297651"/>
                    </a:ext>
                  </a:extLst>
                </a:gridCol>
                <a:gridCol w="539636">
                  <a:extLst>
                    <a:ext uri="{9D8B030D-6E8A-4147-A177-3AD203B41FA5}">
                      <a16:colId xmlns:a16="http://schemas.microsoft.com/office/drawing/2014/main" xmlns="" val="2360815935"/>
                    </a:ext>
                  </a:extLst>
                </a:gridCol>
                <a:gridCol w="539636">
                  <a:extLst>
                    <a:ext uri="{9D8B030D-6E8A-4147-A177-3AD203B41FA5}">
                      <a16:colId xmlns:a16="http://schemas.microsoft.com/office/drawing/2014/main" xmlns="" val="3219758042"/>
                    </a:ext>
                  </a:extLst>
                </a:gridCol>
                <a:gridCol w="539636">
                  <a:extLst>
                    <a:ext uri="{9D8B030D-6E8A-4147-A177-3AD203B41FA5}">
                      <a16:colId xmlns:a16="http://schemas.microsoft.com/office/drawing/2014/main" xmlns="" val="3530615513"/>
                    </a:ext>
                  </a:extLst>
                </a:gridCol>
                <a:gridCol w="539636">
                  <a:extLst>
                    <a:ext uri="{9D8B030D-6E8A-4147-A177-3AD203B41FA5}">
                      <a16:colId xmlns:a16="http://schemas.microsoft.com/office/drawing/2014/main" xmlns="" val="3123074263"/>
                    </a:ext>
                  </a:extLst>
                </a:gridCol>
                <a:gridCol w="539636">
                  <a:extLst>
                    <a:ext uri="{9D8B030D-6E8A-4147-A177-3AD203B41FA5}">
                      <a16:colId xmlns:a16="http://schemas.microsoft.com/office/drawing/2014/main" xmlns="" val="3781892703"/>
                    </a:ext>
                  </a:extLst>
                </a:gridCol>
                <a:gridCol w="539636">
                  <a:extLst>
                    <a:ext uri="{9D8B030D-6E8A-4147-A177-3AD203B41FA5}">
                      <a16:colId xmlns:a16="http://schemas.microsoft.com/office/drawing/2014/main" xmlns="" val="3056917320"/>
                    </a:ext>
                  </a:extLst>
                </a:gridCol>
                <a:gridCol w="539636">
                  <a:extLst>
                    <a:ext uri="{9D8B030D-6E8A-4147-A177-3AD203B41FA5}">
                      <a16:colId xmlns:a16="http://schemas.microsoft.com/office/drawing/2014/main" xmlns="" val="1413902111"/>
                    </a:ext>
                  </a:extLst>
                </a:gridCol>
              </a:tblGrid>
              <a:tr h="4532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Бр.поена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120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110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90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70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endParaRPr lang="sr-Cyrl-RS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endParaRPr lang="sr-Cyrl-RS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86777117"/>
                  </a:ext>
                </a:extLst>
              </a:tr>
              <a:tr h="4648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Број ученика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sr-Latn-R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00691669"/>
                  </a:ext>
                </a:extLst>
              </a:tr>
            </a:tbl>
          </a:graphicData>
        </a:graphic>
      </p:graphicFrame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2843808" y="3429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R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01687" y="2996951"/>
            <a:ext cx="12934493" cy="49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R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xmlns="" id="{6EE43BED-C69F-F65E-49A6-9DD5D1CBF6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4396704"/>
              </p:ext>
            </p:extLst>
          </p:nvPr>
        </p:nvGraphicFramePr>
        <p:xfrm>
          <a:off x="1475656" y="2898965"/>
          <a:ext cx="7128792" cy="2898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426214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-61178" y="836712"/>
            <a:ext cx="9180512" cy="5328592"/>
          </a:xfrm>
        </p:spPr>
        <p:txBody>
          <a:bodyPr>
            <a:normAutofit/>
          </a:bodyPr>
          <a:lstStyle/>
          <a:p>
            <a:r>
              <a:rPr lang="sr-Cyrl-RS" b="1" dirty="0">
                <a:solidFill>
                  <a:srgbClr val="C00000"/>
                </a:solidFill>
              </a:rPr>
              <a:t>У школској 2023/2024. у седми разред Математичке гимназије уписало се 38 ученика из Београда и то:</a:t>
            </a:r>
          </a:p>
          <a:p>
            <a:pPr marL="109728" indent="0">
              <a:buNone/>
            </a:pPr>
            <a:endParaRPr lang="sr-Cyrl-RS" b="1" dirty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sr-Cyrl-RS" b="1" dirty="0">
                <a:solidFill>
                  <a:srgbClr val="C00000"/>
                </a:solidFill>
              </a:rPr>
              <a:t>12 ученика са Новог Београда;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r-Cyrl-RS" b="1" dirty="0">
                <a:solidFill>
                  <a:srgbClr val="C00000"/>
                </a:solidFill>
              </a:rPr>
              <a:t>6 ученика са Палилуле;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r-Cyrl-RS" b="1" dirty="0">
                <a:solidFill>
                  <a:srgbClr val="C00000"/>
                </a:solidFill>
              </a:rPr>
              <a:t>5 ученика са Чукарице;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r-Cyrl-RS" b="1" dirty="0">
                <a:solidFill>
                  <a:srgbClr val="C00000"/>
                </a:solidFill>
              </a:rPr>
              <a:t>4 ученика са Звездаре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r-Cyrl-RS" b="1" dirty="0">
                <a:solidFill>
                  <a:srgbClr val="C00000"/>
                </a:solidFill>
              </a:rPr>
              <a:t>3 са Савсског венца;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r-Cyrl-RS" b="1" dirty="0">
                <a:solidFill>
                  <a:srgbClr val="C00000"/>
                </a:solidFill>
              </a:rPr>
              <a:t>по 2 са Старог града, Раковице и Врачара;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r-Cyrl-RS" b="1" dirty="0">
                <a:solidFill>
                  <a:srgbClr val="C00000"/>
                </a:solidFill>
              </a:rPr>
              <a:t>по 1 ученик из Земуна и Гроцке;</a:t>
            </a:r>
          </a:p>
          <a:p>
            <a:pPr>
              <a:buFont typeface="Wingdings" panose="05000000000000000000" pitchFamily="2" charset="2"/>
              <a:buChar char="v"/>
            </a:pPr>
            <a:endParaRPr lang="sr-Cyrl-RS" b="1" dirty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sr-Cyrl-RS" b="1" dirty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38944" y="53752"/>
            <a:ext cx="8229600" cy="782960"/>
          </a:xfrm>
        </p:spPr>
        <p:txBody>
          <a:bodyPr>
            <a:normAutofit/>
          </a:bodyPr>
          <a:lstStyle/>
          <a:p>
            <a:r>
              <a:rPr lang="sr-Cyrl-RS" sz="3600" dirty="0">
                <a:solidFill>
                  <a:srgbClr val="C00000"/>
                </a:solidFill>
              </a:rPr>
              <a:t>Одакле нам долазе ученици?</a:t>
            </a:r>
            <a:endParaRPr lang="sr-Latn-RS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6468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-61178" y="836712"/>
            <a:ext cx="9180512" cy="5328592"/>
          </a:xfrm>
        </p:spPr>
        <p:txBody>
          <a:bodyPr>
            <a:normAutofit/>
          </a:bodyPr>
          <a:lstStyle/>
          <a:p>
            <a:r>
              <a:rPr lang="sr-Cyrl-RS" b="1" dirty="0">
                <a:solidFill>
                  <a:srgbClr val="C00000"/>
                </a:solidFill>
              </a:rPr>
              <a:t>У школској 2023/2024. у седми разред Математичке гимназије уписало се и 6 ученика који долазе ван Београда и то:</a:t>
            </a:r>
          </a:p>
          <a:p>
            <a:pPr marL="109728" indent="0">
              <a:buNone/>
            </a:pPr>
            <a:endParaRPr lang="sr-Cyrl-RS" b="1" dirty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sr-Cyrl-RS" b="1" dirty="0">
                <a:solidFill>
                  <a:srgbClr val="C00000"/>
                </a:solidFill>
              </a:rPr>
              <a:t>један ученик из Бања Луке;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r-Cyrl-RS" b="1" dirty="0">
                <a:solidFill>
                  <a:srgbClr val="C00000"/>
                </a:solidFill>
              </a:rPr>
              <a:t>један ученик из Алексинца;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r-Cyrl-RS" b="1" dirty="0">
                <a:solidFill>
                  <a:srgbClr val="C00000"/>
                </a:solidFill>
              </a:rPr>
              <a:t>један ученик из Зајечара;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r-Cyrl-RS" b="1" dirty="0">
                <a:solidFill>
                  <a:srgbClr val="C00000"/>
                </a:solidFill>
              </a:rPr>
              <a:t>један ученик из Смедеревске Паланке;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r-Cyrl-RS" b="1" dirty="0">
                <a:solidFill>
                  <a:srgbClr val="C00000"/>
                </a:solidFill>
              </a:rPr>
              <a:t>један ученик из Нове Пазове;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r-Cyrl-RS" b="1" dirty="0">
                <a:solidFill>
                  <a:srgbClr val="C00000"/>
                </a:solidFill>
              </a:rPr>
              <a:t>један ученик руске националности који је основну школу завршио у Суботици.</a:t>
            </a:r>
          </a:p>
          <a:p>
            <a:pPr>
              <a:buFont typeface="Wingdings" panose="05000000000000000000" pitchFamily="2" charset="2"/>
              <a:buChar char="v"/>
            </a:pPr>
            <a:endParaRPr lang="sr-Cyrl-RS" b="1" dirty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38944" y="53752"/>
            <a:ext cx="8229600" cy="782960"/>
          </a:xfrm>
        </p:spPr>
        <p:txBody>
          <a:bodyPr>
            <a:normAutofit/>
          </a:bodyPr>
          <a:lstStyle/>
          <a:p>
            <a:r>
              <a:rPr lang="sr-Cyrl-RS" sz="3600" dirty="0">
                <a:solidFill>
                  <a:srgbClr val="C00000"/>
                </a:solidFill>
              </a:rPr>
              <a:t>Одакле нам долазе ученици?</a:t>
            </a:r>
            <a:endParaRPr lang="sr-Latn-RS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9173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1009" y="1700808"/>
            <a:ext cx="8229600" cy="4755984"/>
          </a:xfrm>
        </p:spPr>
        <p:txBody>
          <a:bodyPr/>
          <a:lstStyle/>
          <a:p>
            <a:r>
              <a:rPr lang="ru-RU" sz="2800" b="1" dirty="0">
                <a:solidFill>
                  <a:srgbClr val="C00000"/>
                </a:solidFill>
              </a:rPr>
              <a:t>Пријемни испит је полагао свих 43 ученика осмог разред</a:t>
            </a:r>
          </a:p>
          <a:p>
            <a:r>
              <a:rPr lang="ru-RU" sz="2800" b="1" dirty="0">
                <a:solidFill>
                  <a:srgbClr val="C00000"/>
                </a:solidFill>
              </a:rPr>
              <a:t>Свих 43 ученика су положили пријемни испит (имали више од 120 поена).</a:t>
            </a:r>
          </a:p>
          <a:p>
            <a:r>
              <a:rPr lang="ru-RU" sz="2800" b="1" dirty="0">
                <a:solidFill>
                  <a:srgbClr val="C00000"/>
                </a:solidFill>
              </a:rPr>
              <a:t>Од ових ученика, први разред у Математичкој гимназији је уписало 41 ученик (95,35% ).</a:t>
            </a:r>
          </a:p>
          <a:p>
            <a:pPr marL="109728" indent="0">
              <a:buNone/>
            </a:pPr>
            <a:endParaRPr lang="sr-Latn-R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dirty="0">
                <a:solidFill>
                  <a:srgbClr val="C00000"/>
                </a:solidFill>
              </a:rPr>
              <a:t>РЕЗУЛТАТИ УЧЕНИКА  МГ-а НА ПРИЈЕМНОМ И ЗАВРШНОМ ИСПИТУ</a:t>
            </a:r>
            <a:endParaRPr lang="sr-Latn-R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0983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dirty="0">
                <a:solidFill>
                  <a:srgbClr val="C00000"/>
                </a:solidFill>
              </a:rPr>
              <a:t>РЕЗУЛТАТИ УЧЕНИКА  МГ-а НА ПРИЈЕМНОМ И ЗАВРШНОМ ИСПИТУ</a:t>
            </a:r>
            <a:endParaRPr lang="sr-Latn-RS" sz="3200" dirty="0">
              <a:solidFill>
                <a:srgbClr val="C00000"/>
              </a:solidFill>
            </a:endParaRPr>
          </a:p>
        </p:txBody>
      </p:sp>
      <p:graphicFrame>
        <p:nvGraphicFramePr>
          <p:cNvPr id="19" name="Content Placeholder 18">
            <a:extLst>
              <a:ext uri="{FF2B5EF4-FFF2-40B4-BE49-F238E27FC236}">
                <a16:creationId xmlns:a16="http://schemas.microsoft.com/office/drawing/2014/main" xmlns="" id="{F7236429-5607-442D-1029-8509519A33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2733869"/>
              </p:ext>
            </p:extLst>
          </p:nvPr>
        </p:nvGraphicFramePr>
        <p:xfrm>
          <a:off x="793749" y="1772816"/>
          <a:ext cx="7556502" cy="1518920"/>
        </p:xfrm>
        <a:graphic>
          <a:graphicData uri="http://schemas.openxmlformats.org/drawingml/2006/table">
            <a:tbl>
              <a:tblPr/>
              <a:tblGrid>
                <a:gridCol w="1493430">
                  <a:extLst>
                    <a:ext uri="{9D8B030D-6E8A-4147-A177-3AD203B41FA5}">
                      <a16:colId xmlns:a16="http://schemas.microsoft.com/office/drawing/2014/main" xmlns="" val="3517723390"/>
                    </a:ext>
                  </a:extLst>
                </a:gridCol>
                <a:gridCol w="740333">
                  <a:extLst>
                    <a:ext uri="{9D8B030D-6E8A-4147-A177-3AD203B41FA5}">
                      <a16:colId xmlns:a16="http://schemas.microsoft.com/office/drawing/2014/main" xmlns="" val="3513842410"/>
                    </a:ext>
                  </a:extLst>
                </a:gridCol>
                <a:gridCol w="740333">
                  <a:extLst>
                    <a:ext uri="{9D8B030D-6E8A-4147-A177-3AD203B41FA5}">
                      <a16:colId xmlns:a16="http://schemas.microsoft.com/office/drawing/2014/main" xmlns="" val="198498022"/>
                    </a:ext>
                  </a:extLst>
                </a:gridCol>
                <a:gridCol w="740333">
                  <a:extLst>
                    <a:ext uri="{9D8B030D-6E8A-4147-A177-3AD203B41FA5}">
                      <a16:colId xmlns:a16="http://schemas.microsoft.com/office/drawing/2014/main" xmlns="" val="207214073"/>
                    </a:ext>
                  </a:extLst>
                </a:gridCol>
                <a:gridCol w="740333">
                  <a:extLst>
                    <a:ext uri="{9D8B030D-6E8A-4147-A177-3AD203B41FA5}">
                      <a16:colId xmlns:a16="http://schemas.microsoft.com/office/drawing/2014/main" xmlns="" val="2442968695"/>
                    </a:ext>
                  </a:extLst>
                </a:gridCol>
                <a:gridCol w="740333">
                  <a:extLst>
                    <a:ext uri="{9D8B030D-6E8A-4147-A177-3AD203B41FA5}">
                      <a16:colId xmlns:a16="http://schemas.microsoft.com/office/drawing/2014/main" xmlns="" val="6835603"/>
                    </a:ext>
                  </a:extLst>
                </a:gridCol>
                <a:gridCol w="740333">
                  <a:extLst>
                    <a:ext uri="{9D8B030D-6E8A-4147-A177-3AD203B41FA5}">
                      <a16:colId xmlns:a16="http://schemas.microsoft.com/office/drawing/2014/main" xmlns="" val="626105245"/>
                    </a:ext>
                  </a:extLst>
                </a:gridCol>
                <a:gridCol w="740333">
                  <a:extLst>
                    <a:ext uri="{9D8B030D-6E8A-4147-A177-3AD203B41FA5}">
                      <a16:colId xmlns:a16="http://schemas.microsoft.com/office/drawing/2014/main" xmlns="" val="1971637110"/>
                    </a:ext>
                  </a:extLst>
                </a:gridCol>
                <a:gridCol w="880741">
                  <a:extLst>
                    <a:ext uri="{9D8B030D-6E8A-4147-A177-3AD203B41FA5}">
                      <a16:colId xmlns:a16="http://schemas.microsoft.com/office/drawing/2014/main" xmlns="" val="222759941"/>
                    </a:ext>
                  </a:extLst>
                </a:gridCol>
              </a:tblGrid>
              <a:tr h="635000">
                <a:tc>
                  <a:txBody>
                    <a:bodyPr/>
                    <a:lstStyle/>
                    <a:p>
                      <a:pPr fontAlgn="b"/>
                      <a:r>
                        <a:rPr lang="sr-Cyrl-CS" sz="2000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Број поена</a:t>
                      </a:r>
                      <a:endParaRPr lang="sr-Cyrl-CS">
                        <a:effectLst/>
                        <a:highlight>
                          <a:srgbClr val="F2F2F2"/>
                        </a:highlight>
                      </a:endParaRPr>
                    </a:p>
                  </a:txBody>
                  <a:tcPr marL="0" marR="0" marT="0" marB="0" anchor="b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240</a:t>
                      </a:r>
                      <a:endParaRPr lang="en-US">
                        <a:effectLst/>
                        <a:highlight>
                          <a:srgbClr val="F2F2F2"/>
                        </a:highlight>
                      </a:endParaRPr>
                    </a:p>
                  </a:txBody>
                  <a:tcPr marL="0" marR="0" marT="0" marB="0" vert="vert270" anchor="b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220</a:t>
                      </a:r>
                      <a:endParaRPr lang="en-US">
                        <a:effectLst/>
                        <a:highlight>
                          <a:srgbClr val="F2F2F2"/>
                        </a:highlight>
                      </a:endParaRPr>
                    </a:p>
                  </a:txBody>
                  <a:tcPr marL="0" marR="0" marT="0" marB="0" vert="vert270" anchor="b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200</a:t>
                      </a:r>
                      <a:endParaRPr lang="en-US">
                        <a:effectLst/>
                        <a:highlight>
                          <a:srgbClr val="F2F2F2"/>
                        </a:highlight>
                      </a:endParaRPr>
                    </a:p>
                  </a:txBody>
                  <a:tcPr marL="0" marR="0" marT="0" marB="0" vert="vert270" anchor="b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180</a:t>
                      </a:r>
                      <a:endParaRPr lang="en-US">
                        <a:effectLst/>
                        <a:highlight>
                          <a:srgbClr val="F2F2F2"/>
                        </a:highlight>
                      </a:endParaRPr>
                    </a:p>
                  </a:txBody>
                  <a:tcPr marL="0" marR="0" marT="0" marB="0" vert="vert270" anchor="b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160</a:t>
                      </a:r>
                      <a:endParaRPr lang="en-US">
                        <a:effectLst/>
                        <a:highlight>
                          <a:srgbClr val="F2F2F2"/>
                        </a:highlight>
                      </a:endParaRPr>
                    </a:p>
                  </a:txBody>
                  <a:tcPr marL="0" marR="0" marT="0" marB="0" vert="vert270" anchor="b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140</a:t>
                      </a:r>
                      <a:endParaRPr lang="en-US">
                        <a:effectLst/>
                        <a:highlight>
                          <a:srgbClr val="F2F2F2"/>
                        </a:highlight>
                      </a:endParaRPr>
                    </a:p>
                  </a:txBody>
                  <a:tcPr marL="0" marR="0" marT="0" marB="0" vert="vert27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120</a:t>
                      </a:r>
                      <a:endParaRPr lang="en-US">
                        <a:effectLst/>
                        <a:highlight>
                          <a:srgbClr val="F2F2F2"/>
                        </a:highlight>
                      </a:endParaRPr>
                    </a:p>
                  </a:txBody>
                  <a:tcPr marL="0" marR="0" marT="0" marB="0" vert="vert27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sr-Cyrl-CS" sz="2000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imes New Roman" panose="02020603050405020304" pitchFamily="18" charset="0"/>
                        </a:rPr>
                        <a:t>укупно</a:t>
                      </a:r>
                      <a:endParaRPr lang="sr-Cyrl-CS">
                        <a:effectLst/>
                        <a:highlight>
                          <a:srgbClr val="F2F2F2"/>
                        </a:highlight>
                      </a:endParaRPr>
                    </a:p>
                  </a:txBody>
                  <a:tcPr marL="0" marR="0" marT="0" marB="0" vert="vert27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29042636"/>
                  </a:ext>
                </a:extLst>
              </a:tr>
              <a:tr h="673100">
                <a:tc>
                  <a:txBody>
                    <a:bodyPr/>
                    <a:lstStyle/>
                    <a:p>
                      <a:pPr fontAlgn="b"/>
                      <a:r>
                        <a:rPr lang="sr-Cyrl-CS" sz="2000">
                          <a:solidFill>
                            <a:srgbClr val="000000"/>
                          </a:solidFill>
                          <a:effectLst/>
                          <a:highlight>
                            <a:srgbClr val="FDE9D9"/>
                          </a:highlight>
                          <a:latin typeface="Times New Roman" panose="02020603050405020304" pitchFamily="18" charset="0"/>
                        </a:rPr>
                        <a:t>Број ученика</a:t>
                      </a:r>
                      <a:endParaRPr lang="sr-Cyrl-CS">
                        <a:effectLst/>
                        <a:highlight>
                          <a:srgbClr val="FDE9D9"/>
                        </a:highlight>
                      </a:endParaRPr>
                    </a:p>
                  </a:txBody>
                  <a:tcPr marL="0" marR="0" marT="0" marB="0" anchor="b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highlight>
                            <a:srgbClr val="FDE9D9"/>
                          </a:highlight>
                          <a:latin typeface="Times New Roman" panose="02020603050405020304" pitchFamily="18" charset="0"/>
                        </a:rPr>
                        <a:t>11</a:t>
                      </a:r>
                      <a:endParaRPr lang="en-US">
                        <a:effectLst/>
                        <a:highlight>
                          <a:srgbClr val="FDE9D9"/>
                        </a:highlight>
                      </a:endParaRPr>
                    </a:p>
                  </a:txBody>
                  <a:tcPr marL="0" marR="0" marT="0" marB="0" anchor="b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highlight>
                            <a:srgbClr val="FDE9D9"/>
                          </a:highlight>
                          <a:latin typeface="Times New Roman" panose="02020603050405020304" pitchFamily="18" charset="0"/>
                        </a:rPr>
                        <a:t>16</a:t>
                      </a:r>
                      <a:endParaRPr lang="en-US">
                        <a:effectLst/>
                        <a:highlight>
                          <a:srgbClr val="FDE9D9"/>
                        </a:highlight>
                      </a:endParaRPr>
                    </a:p>
                  </a:txBody>
                  <a:tcPr marL="0" marR="0" marT="0" marB="0" anchor="b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highlight>
                            <a:srgbClr val="FDE9D9"/>
                          </a:highlight>
                          <a:latin typeface="Times New Roman" panose="02020603050405020304" pitchFamily="18" charset="0"/>
                        </a:rPr>
                        <a:t>13</a:t>
                      </a:r>
                      <a:endParaRPr lang="en-US">
                        <a:effectLst/>
                        <a:highlight>
                          <a:srgbClr val="FDE9D9"/>
                        </a:highlight>
                      </a:endParaRPr>
                    </a:p>
                  </a:txBody>
                  <a:tcPr marL="0" marR="0" marT="0" marB="0" anchor="b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highlight>
                            <a:srgbClr val="FDE9D9"/>
                          </a:highlight>
                          <a:latin typeface="Times New Roman" panose="02020603050405020304" pitchFamily="18" charset="0"/>
                        </a:rPr>
                        <a:t>2</a:t>
                      </a:r>
                      <a:endParaRPr lang="en-US">
                        <a:effectLst/>
                        <a:highlight>
                          <a:srgbClr val="FDE9D9"/>
                        </a:highlight>
                      </a:endParaRPr>
                    </a:p>
                  </a:txBody>
                  <a:tcPr marL="0" marR="0" marT="0" marB="0" anchor="b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highlight>
                            <a:srgbClr val="FDE9D9"/>
                          </a:highlight>
                          <a:latin typeface="Times New Roman" panose="02020603050405020304" pitchFamily="18" charset="0"/>
                        </a:rPr>
                        <a:t>0</a:t>
                      </a:r>
                      <a:endParaRPr lang="en-US">
                        <a:effectLst/>
                        <a:highlight>
                          <a:srgbClr val="FDE9D9"/>
                        </a:highlight>
                      </a:endParaRPr>
                    </a:p>
                  </a:txBody>
                  <a:tcPr marL="0" marR="0" marT="0" marB="0" anchor="b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highlight>
                            <a:srgbClr val="FDE9D9"/>
                          </a:highlight>
                          <a:latin typeface="Times New Roman" panose="02020603050405020304" pitchFamily="18" charset="0"/>
                        </a:rPr>
                        <a:t/>
                      </a:r>
                      <a:br>
                        <a:rPr lang="en-US" sz="2000">
                          <a:solidFill>
                            <a:srgbClr val="000000"/>
                          </a:solidFill>
                          <a:effectLst/>
                          <a:highlight>
                            <a:srgbClr val="FDE9D9"/>
                          </a:highlight>
                          <a:latin typeface="Times New Roman" panose="02020603050405020304" pitchFamily="18" charset="0"/>
                        </a:rPr>
                      </a:br>
                      <a:endParaRPr lang="en-US">
                        <a:effectLst/>
                        <a:highlight>
                          <a:srgbClr val="FDE9D9"/>
                        </a:highlight>
                      </a:endParaRPr>
                    </a:p>
                    <a:p>
                      <a:pPr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highlight>
                            <a:srgbClr val="FDE9D9"/>
                          </a:highlight>
                          <a:latin typeface="Times New Roman" panose="02020603050405020304" pitchFamily="18" charset="0"/>
                        </a:rPr>
                        <a:t>1</a:t>
                      </a:r>
                      <a:endParaRPr lang="en-US">
                        <a:effectLst/>
                        <a:highlight>
                          <a:srgbClr val="FDE9D9"/>
                        </a:highlight>
                      </a:endParaRPr>
                    </a:p>
                  </a:txBody>
                  <a:tcPr marL="0" marR="0" marT="0" marB="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highlight>
                            <a:srgbClr val="FDE9D9"/>
                          </a:highlight>
                          <a:latin typeface="Times New Roman" panose="02020603050405020304" pitchFamily="18" charset="0"/>
                        </a:rPr>
                        <a:t/>
                      </a:r>
                      <a:br>
                        <a:rPr lang="en-US" sz="2000">
                          <a:solidFill>
                            <a:srgbClr val="000000"/>
                          </a:solidFill>
                          <a:effectLst/>
                          <a:highlight>
                            <a:srgbClr val="FDE9D9"/>
                          </a:highlight>
                          <a:latin typeface="Times New Roman" panose="02020603050405020304" pitchFamily="18" charset="0"/>
                        </a:rPr>
                      </a:br>
                      <a:endParaRPr lang="en-US">
                        <a:effectLst/>
                        <a:highlight>
                          <a:srgbClr val="FDE9D9"/>
                        </a:highlight>
                      </a:endParaRPr>
                    </a:p>
                    <a:p>
                      <a:pPr fontAlgn="t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highlight>
                            <a:srgbClr val="FDE9D9"/>
                          </a:highlight>
                          <a:latin typeface="Times New Roman" panose="02020603050405020304" pitchFamily="18" charset="0"/>
                        </a:rPr>
                        <a:t>0</a:t>
                      </a:r>
                      <a:endParaRPr lang="en-US">
                        <a:effectLst/>
                        <a:highlight>
                          <a:srgbClr val="FDE9D9"/>
                        </a:highlight>
                      </a:endParaRPr>
                    </a:p>
                  </a:txBody>
                  <a:tcPr marL="0" marR="0" marT="0" marB="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highlight>
                            <a:srgbClr val="FDE9D9"/>
                          </a:highlight>
                          <a:latin typeface="Times New Roman" panose="02020603050405020304" pitchFamily="18" charset="0"/>
                        </a:rPr>
                        <a:t>43</a:t>
                      </a:r>
                      <a:endParaRPr lang="en-US" dirty="0">
                        <a:effectLst/>
                        <a:highlight>
                          <a:srgbClr val="FDE9D9"/>
                        </a:highlight>
                      </a:endParaRPr>
                    </a:p>
                  </a:txBody>
                  <a:tcPr marL="0" marR="0" marT="0" marB="0" anchor="b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00540433"/>
                  </a:ext>
                </a:extLst>
              </a:tr>
            </a:tbl>
          </a:graphicData>
        </a:graphic>
      </p:graphicFrame>
      <p:pic>
        <p:nvPicPr>
          <p:cNvPr id="20" name="Chart 1">
            <a:extLst>
              <a:ext uri="{FF2B5EF4-FFF2-40B4-BE49-F238E27FC236}">
                <a16:creationId xmlns:a16="http://schemas.microsoft.com/office/drawing/2014/main" xmlns="" id="{71FFF113-24E1-AE0C-C260-07F13D1B6244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456272"/>
            <a:ext cx="6192689" cy="2736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97062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72008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</a:pPr>
            <a:r>
              <a:rPr lang="sr-Cyrl-RS" sz="2800" b="1" dirty="0">
                <a:solidFill>
                  <a:srgbClr val="C00000"/>
                </a:solidFill>
              </a:rPr>
              <a:t>Просечан број поена остварен на тесту из </a:t>
            </a:r>
            <a:endParaRPr lang="sr-Latn-RS" sz="2800" b="1" dirty="0">
              <a:solidFill>
                <a:srgbClr val="C00000"/>
              </a:solidFill>
            </a:endParaRPr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r-Cyrl-RS" sz="2800" b="1" dirty="0">
                <a:solidFill>
                  <a:srgbClr val="C00000"/>
                </a:solidFill>
              </a:rPr>
              <a:t>српског језика је био 15,88- кориговано 11,12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sr-Cyrl-RS" sz="2800" b="1" dirty="0">
                <a:solidFill>
                  <a:srgbClr val="C00000"/>
                </a:solidFill>
              </a:rPr>
              <a:t>     ( 79,43%)- просек на нивоу Србије- 10,73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r-Cyrl-RS" sz="2800" b="1" dirty="0">
                <a:solidFill>
                  <a:srgbClr val="C00000"/>
                </a:solidFill>
              </a:rPr>
              <a:t>из математике 19,37- кориговано 13,56 (96,86%)-просек на нивоу Србије- 11,89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r-Cyrl-RS" sz="2800" b="1" dirty="0">
                <a:solidFill>
                  <a:srgbClr val="C00000"/>
                </a:solidFill>
              </a:rPr>
              <a:t>Изборног предмета 19,38- кориговано 11,63 (96,92%)-</a:t>
            </a:r>
            <a:r>
              <a:rPr lang="sr-Cyrl-RS" sz="3200" b="1" dirty="0">
                <a:solidFill>
                  <a:srgbClr val="C00000"/>
                </a:solidFill>
              </a:rPr>
              <a:t> </a:t>
            </a:r>
            <a:r>
              <a:rPr lang="sr-Cyrl-RS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то из: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r-Cyrl-RS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физике 19,57 (кориговано 11,74, што је 97,83%-просек на нивоу Србије 9,28),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r-Cyrl-RS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хемије 18,5 (кориговано 11,1, што је 94,21%-просек на нивоу Србије 9,59) и из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r-Cyrl-RS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историје 20, кориговано 12, што је 100%- просек на ниву Србије-8,08)</a:t>
            </a:r>
            <a:endParaRPr lang="en-US" sz="20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sr-Cyrl-RS" sz="3200" b="1" dirty="0">
                <a:solidFill>
                  <a:srgbClr val="C00000"/>
                </a:solidFill>
              </a:rPr>
              <a:t>Укупно 36,31 од максималних могућих 40 поена (што је 90,78%).</a:t>
            </a:r>
            <a:endParaRPr lang="sr-Latn-RS" sz="3200" b="1" dirty="0">
              <a:solidFill>
                <a:srgbClr val="C00000"/>
              </a:solidFill>
            </a:endParaRPr>
          </a:p>
          <a:p>
            <a:endParaRPr lang="sr-Latn-R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dirty="0">
                <a:solidFill>
                  <a:srgbClr val="C00000"/>
                </a:solidFill>
              </a:rPr>
              <a:t>РЕЗУЛТАТИ УЧЕНИКА  МГ-а НА ПРИЈЕМНОМ И ЗАВРШНОМ ИСПИТУ</a:t>
            </a:r>
            <a:endParaRPr lang="sr-Latn-R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4514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1628800"/>
            <a:ext cx="7992888" cy="2746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sr-Cyrl-RS" sz="6000" b="1" dirty="0">
                <a:solidFill>
                  <a:srgbClr val="C00000"/>
                </a:solidFill>
              </a:rPr>
              <a:t>ХВАЛА НА ПАЖЊИ!</a:t>
            </a:r>
          </a:p>
          <a:p>
            <a:pPr algn="ctr">
              <a:lnSpc>
                <a:spcPct val="150000"/>
              </a:lnSpc>
            </a:pPr>
            <a:r>
              <a:rPr lang="sr-Cyrl-RS" sz="6000" b="1" dirty="0">
                <a:solidFill>
                  <a:srgbClr val="C00000"/>
                </a:solidFill>
              </a:rPr>
              <a:t>☺</a:t>
            </a:r>
          </a:p>
        </p:txBody>
      </p:sp>
    </p:spTree>
    <p:extLst>
      <p:ext uri="{BB962C8B-B14F-4D97-AF65-F5344CB8AC3E}">
        <p14:creationId xmlns:p14="http://schemas.microsoft.com/office/powerpoint/2010/main" val="2155094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940" y="1700808"/>
            <a:ext cx="8820472" cy="5616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CS" sz="2800" dirty="0">
                <a:solidFill>
                  <a:srgbClr val="C00000"/>
                </a:solidFill>
              </a:rPr>
              <a:t>За упис у седми разред основне школе у  Математичкој гимназији </a:t>
            </a:r>
          </a:p>
          <a:p>
            <a:pPr marL="0" indent="0">
              <a:buNone/>
            </a:pPr>
            <a:r>
              <a:rPr lang="sr-Cyrl-CS" sz="2800" dirty="0">
                <a:solidFill>
                  <a:srgbClr val="C00000"/>
                </a:solidFill>
              </a:rPr>
              <a:t>вреднују се: </a:t>
            </a:r>
            <a:endParaRPr lang="sr-Latn-RS" sz="28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sr-Cyrl-RS" sz="2800" dirty="0">
                <a:solidFill>
                  <a:srgbClr val="C00000"/>
                </a:solidFill>
              </a:rPr>
              <a:t>-  </a:t>
            </a:r>
            <a:r>
              <a:rPr lang="sr-Cyrl-RS" sz="2800" b="1" dirty="0">
                <a:solidFill>
                  <a:srgbClr val="C00000"/>
                </a:solidFill>
              </a:rPr>
              <a:t>резултати</a:t>
            </a:r>
            <a:r>
              <a:rPr lang="sr-Cyrl-RS" sz="2800" dirty="0">
                <a:solidFill>
                  <a:srgbClr val="C00000"/>
                </a:solidFill>
              </a:rPr>
              <a:t> </a:t>
            </a:r>
            <a:r>
              <a:rPr lang="sr-Cyrl-CS" sz="2800" b="1" dirty="0">
                <a:solidFill>
                  <a:srgbClr val="C00000"/>
                </a:solidFill>
              </a:rPr>
              <a:t>теста способности: </a:t>
            </a:r>
          </a:p>
          <a:p>
            <a:pPr marL="0" indent="0">
              <a:buNone/>
            </a:pPr>
            <a:r>
              <a:rPr lang="sr-Cyrl-CS" sz="2800" dirty="0">
                <a:solidFill>
                  <a:srgbClr val="C00000"/>
                </a:solidFill>
              </a:rPr>
              <a:t> максималан број поена: </a:t>
            </a:r>
            <a:r>
              <a:rPr lang="en-US" sz="2800" dirty="0">
                <a:solidFill>
                  <a:srgbClr val="C00000"/>
                </a:solidFill>
              </a:rPr>
              <a:t>12</a:t>
            </a:r>
            <a:r>
              <a:rPr lang="sr-Cyrl-CS" sz="2800" dirty="0">
                <a:solidFill>
                  <a:srgbClr val="C00000"/>
                </a:solidFill>
              </a:rPr>
              <a:t>0; </a:t>
            </a:r>
          </a:p>
          <a:p>
            <a:pPr marL="0" indent="0">
              <a:buNone/>
            </a:pPr>
            <a:r>
              <a:rPr lang="sr-Cyrl-CS" sz="2800" dirty="0">
                <a:solidFill>
                  <a:srgbClr val="C00000"/>
                </a:solidFill>
              </a:rPr>
              <a:t>да би положио ученик мора да оствари најмање 60 поена на тесту</a:t>
            </a:r>
          </a:p>
          <a:p>
            <a:pPr marL="0" indent="0">
              <a:buNone/>
            </a:pPr>
            <a:r>
              <a:rPr lang="sr-Cyrl-RS" sz="3600" dirty="0">
                <a:solidFill>
                  <a:srgbClr val="C00000"/>
                </a:solidFill>
              </a:rPr>
              <a:t>	-  </a:t>
            </a:r>
            <a:r>
              <a:rPr lang="sr-Cyrl-CS" sz="3600" b="1" dirty="0">
                <a:solidFill>
                  <a:srgbClr val="002060"/>
                </a:solidFill>
              </a:rPr>
              <a:t>	</a:t>
            </a:r>
            <a:endParaRPr lang="sr-Latn-RS" sz="36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sr-Latn-RS" dirty="0"/>
          </a:p>
          <a:p>
            <a:endParaRPr lang="sr-Latn-R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620688"/>
            <a:ext cx="7931224" cy="778098"/>
          </a:xfrm>
        </p:spPr>
        <p:txBody>
          <a:bodyPr>
            <a:normAutofit/>
          </a:bodyPr>
          <a:lstStyle/>
          <a:p>
            <a:r>
              <a:rPr lang="sr-Cyrl-RS" sz="3600" b="1" dirty="0">
                <a:solidFill>
                  <a:srgbClr val="C00000"/>
                </a:solidFill>
              </a:rPr>
              <a:t>УПИС У СЕДМИ РАЗРЕД</a:t>
            </a:r>
            <a:endParaRPr lang="sr-Latn-RS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597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975"/>
    </mc:Choice>
    <mc:Fallback xmlns="">
      <p:transition spd="slow" advTm="30975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98786"/>
            <a:ext cx="9144000" cy="545921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sr-Cyrl-CS" sz="3600" b="1" dirty="0">
                <a:solidFill>
                  <a:srgbClr val="C00000"/>
                </a:solidFill>
              </a:rPr>
              <a:t>-  </a:t>
            </a:r>
            <a:r>
              <a:rPr lang="sr-Cyrl-CS" sz="4400" b="1" dirty="0">
                <a:solidFill>
                  <a:srgbClr val="C00000"/>
                </a:solidFill>
              </a:rPr>
              <a:t>оцене ученика у досадашњем школовању</a:t>
            </a:r>
            <a:r>
              <a:rPr lang="sr-Cyrl-RS" sz="4400" dirty="0">
                <a:solidFill>
                  <a:srgbClr val="C00000"/>
                </a:solidFill>
              </a:rPr>
              <a:t>:</a:t>
            </a:r>
          </a:p>
          <a:p>
            <a:pPr marL="0" indent="0">
              <a:buNone/>
            </a:pPr>
            <a:r>
              <a:rPr lang="sr-Cyrl-RS" sz="4400" dirty="0">
                <a:solidFill>
                  <a:srgbClr val="C00000"/>
                </a:solidFill>
              </a:rPr>
              <a:t>       максималан број поена: 20</a:t>
            </a:r>
          </a:p>
          <a:p>
            <a:pPr>
              <a:buFontTx/>
              <a:buChar char="-"/>
            </a:pPr>
            <a:endParaRPr lang="sr-Cyrl-RS" sz="4400" b="1" dirty="0">
              <a:solidFill>
                <a:srgbClr val="C00000"/>
              </a:solidFill>
            </a:endParaRPr>
          </a:p>
          <a:p>
            <a:pPr>
              <a:buFontTx/>
              <a:buChar char="-"/>
            </a:pPr>
            <a:r>
              <a:rPr lang="sr-Cyrl-RS" sz="4400" b="1" dirty="0">
                <a:solidFill>
                  <a:srgbClr val="C00000"/>
                </a:solidFill>
              </a:rPr>
              <a:t>успех на такмичењу из математике у шестом разреду: </a:t>
            </a:r>
            <a:endParaRPr lang="sr-Cyrl-RS" sz="44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sr-Cyrl-RS" sz="44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sr-Cyrl-CS" sz="4400" dirty="0"/>
              <a:t>	</a:t>
            </a:r>
            <a:r>
              <a:rPr lang="sr-Cyrl-CS" sz="4400" b="1" dirty="0">
                <a:solidFill>
                  <a:srgbClr val="C00000"/>
                </a:solidFill>
              </a:rPr>
              <a:t>	државно такмичење:</a:t>
            </a:r>
            <a:endParaRPr lang="sr-Latn-RS" sz="4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sr-Latn-RS" sz="4400" b="1" dirty="0">
                <a:solidFill>
                  <a:srgbClr val="C00000"/>
                </a:solidFill>
              </a:rPr>
              <a:t>	</a:t>
            </a:r>
            <a:r>
              <a:rPr lang="sr-Cyrl-CS" sz="4400" b="1" dirty="0">
                <a:solidFill>
                  <a:srgbClr val="C00000"/>
                </a:solidFill>
              </a:rPr>
              <a:t>		1. награда-40 поена</a:t>
            </a:r>
          </a:p>
          <a:p>
            <a:pPr marL="0" indent="0">
              <a:buNone/>
            </a:pPr>
            <a:r>
              <a:rPr lang="sr-Cyrl-CS" sz="4400" b="1" dirty="0">
                <a:solidFill>
                  <a:srgbClr val="C00000"/>
                </a:solidFill>
              </a:rPr>
              <a:t>			2. награда- 35 поена</a:t>
            </a:r>
          </a:p>
          <a:p>
            <a:pPr marL="0" indent="0">
              <a:buNone/>
            </a:pPr>
            <a:r>
              <a:rPr lang="sr-Cyrl-CS" sz="4400" b="1" dirty="0">
                <a:solidFill>
                  <a:srgbClr val="C00000"/>
                </a:solidFill>
              </a:rPr>
              <a:t>			3. награда- 30 поена</a:t>
            </a:r>
            <a:endParaRPr lang="en-US" sz="4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4400" b="1" dirty="0">
                <a:solidFill>
                  <a:srgbClr val="C00000"/>
                </a:solidFill>
              </a:rPr>
              <a:t>	</a:t>
            </a:r>
            <a:r>
              <a:rPr lang="sr-Cyrl-RS" sz="4400" b="1" dirty="0">
                <a:solidFill>
                  <a:srgbClr val="C00000"/>
                </a:solidFill>
              </a:rPr>
              <a:t>учествовање на државном такмичењу (без награде): 				         -</a:t>
            </a:r>
            <a:r>
              <a:rPr lang="en-US" sz="4400" b="1" dirty="0">
                <a:solidFill>
                  <a:srgbClr val="C00000"/>
                </a:solidFill>
              </a:rPr>
              <a:t>20 </a:t>
            </a:r>
            <a:r>
              <a:rPr lang="sr-Cyrl-RS" sz="4400" b="1" dirty="0">
                <a:solidFill>
                  <a:srgbClr val="C00000"/>
                </a:solidFill>
              </a:rPr>
              <a:t>поена</a:t>
            </a:r>
            <a:endParaRPr lang="sr-Cyrl-CS" sz="44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sr-Cyrl-CS" sz="4400" dirty="0">
                <a:solidFill>
                  <a:srgbClr val="C00000"/>
                </a:solidFill>
              </a:rPr>
              <a:t>				      		</a:t>
            </a:r>
            <a:endParaRPr lang="sr-Cyrl-RS" sz="4400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sr-Cyrl-RS" sz="4400" b="1" dirty="0">
                <a:solidFill>
                  <a:srgbClr val="C00000"/>
                </a:solidFill>
              </a:rPr>
              <a:t>МАКСИМАЛНО УЧЕНИК </a:t>
            </a:r>
          </a:p>
          <a:p>
            <a:pPr marL="0" indent="0" algn="ctr">
              <a:buNone/>
            </a:pPr>
            <a:r>
              <a:rPr lang="sr-Cyrl-RS" sz="4400" b="1" dirty="0">
                <a:solidFill>
                  <a:srgbClr val="C00000"/>
                </a:solidFill>
              </a:rPr>
              <a:t>МОЖЕ ИМАТИ  180 ПОЕНА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8219256" cy="850106"/>
          </a:xfrm>
        </p:spPr>
        <p:txBody>
          <a:bodyPr>
            <a:normAutofit/>
          </a:bodyPr>
          <a:lstStyle/>
          <a:p>
            <a:r>
              <a:rPr lang="sr-Cyrl-RS" sz="3600" b="1" dirty="0">
                <a:solidFill>
                  <a:srgbClr val="C00000"/>
                </a:solidFill>
              </a:rPr>
              <a:t>УПИС У СЕДМИ РАЗРЕД</a:t>
            </a:r>
            <a:endParaRPr lang="sr-Latn-RS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768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146"/>
    </mc:Choice>
    <mc:Fallback xmlns="">
      <p:transition spd="slow" advTm="31146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8017" y="1628800"/>
            <a:ext cx="8877672" cy="424847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sr-Cyrl-RS" sz="6000" dirty="0">
                <a:solidFill>
                  <a:srgbClr val="C00000"/>
                </a:solidFill>
              </a:rPr>
              <a:t>КАКО УПИСАТИ </a:t>
            </a:r>
          </a:p>
          <a:p>
            <a:pPr marL="0" indent="0" algn="ctr">
              <a:buNone/>
            </a:pPr>
            <a:r>
              <a:rPr lang="sr-Cyrl-RS" sz="6000" dirty="0">
                <a:solidFill>
                  <a:srgbClr val="C00000"/>
                </a:solidFill>
              </a:rPr>
              <a:t>СЕДМИ РАЗРЕД </a:t>
            </a:r>
          </a:p>
          <a:p>
            <a:pPr marL="0" indent="0" algn="ctr">
              <a:buNone/>
            </a:pPr>
            <a:r>
              <a:rPr lang="sr-Cyrl-RS" sz="6000" dirty="0">
                <a:solidFill>
                  <a:srgbClr val="C00000"/>
                </a:solidFill>
              </a:rPr>
              <a:t>У </a:t>
            </a:r>
          </a:p>
          <a:p>
            <a:pPr marL="0" indent="0" algn="ctr">
              <a:buNone/>
            </a:pPr>
            <a:r>
              <a:rPr lang="sr-Cyrl-RS" sz="6000" dirty="0">
                <a:solidFill>
                  <a:srgbClr val="C00000"/>
                </a:solidFill>
              </a:rPr>
              <a:t>МАТЕМАТИЧКОЈ ГИМНАЗИЈИ?</a:t>
            </a:r>
            <a:endParaRPr lang="sr-Latn-RS" sz="6000" dirty="0">
              <a:solidFill>
                <a:srgbClr val="C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628800"/>
            <a:ext cx="8229600" cy="1728192"/>
          </a:xfrm>
        </p:spPr>
        <p:txBody>
          <a:bodyPr/>
          <a:lstStyle/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88830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943"/>
    </mc:Choice>
    <mc:Fallback xmlns="">
      <p:transition spd="slow" advTm="30943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15" y="1738770"/>
            <a:ext cx="9144000" cy="511256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sr-Cyrl-CS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sr-Cyrl-CS" sz="6000" b="1" dirty="0">
                <a:solidFill>
                  <a:srgbClr val="C00000"/>
                </a:solidFill>
              </a:rPr>
              <a:t>Пријављивање за полагање теста способности: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sr-Cyrl-RS" sz="6000" b="1" dirty="0">
                <a:solidFill>
                  <a:srgbClr val="C00000"/>
                </a:solidFill>
              </a:rPr>
              <a:t>од 1</a:t>
            </a:r>
            <a:r>
              <a:rPr lang="en-US" sz="6000" b="1" dirty="0">
                <a:solidFill>
                  <a:srgbClr val="C00000"/>
                </a:solidFill>
              </a:rPr>
              <a:t>5</a:t>
            </a:r>
            <a:r>
              <a:rPr lang="sr-Cyrl-RS" sz="6000" b="1" dirty="0">
                <a:solidFill>
                  <a:srgbClr val="C00000"/>
                </a:solidFill>
              </a:rPr>
              <a:t>. априла до </a:t>
            </a:r>
            <a:r>
              <a:rPr lang="en-US" sz="6000" b="1" dirty="0">
                <a:solidFill>
                  <a:srgbClr val="C00000"/>
                </a:solidFill>
              </a:rPr>
              <a:t>7</a:t>
            </a:r>
            <a:r>
              <a:rPr lang="sr-Cyrl-RS" sz="6000" b="1" dirty="0">
                <a:solidFill>
                  <a:srgbClr val="C00000"/>
                </a:solidFill>
              </a:rPr>
              <a:t>. јуна–онлајн</a:t>
            </a:r>
            <a:r>
              <a:rPr lang="en-US" sz="6000" b="1" dirty="0">
                <a:solidFill>
                  <a:srgbClr val="C00000"/>
                </a:solidFill>
              </a:rPr>
              <a:t> </a:t>
            </a:r>
            <a:r>
              <a:rPr lang="sr-Cyrl-RS" sz="6000" b="1" dirty="0">
                <a:solidFill>
                  <a:srgbClr val="C00000"/>
                </a:solidFill>
              </a:rPr>
              <a:t>пријава </a:t>
            </a:r>
            <a:r>
              <a:rPr lang="sr-Latn-RS" sz="6000" b="1" dirty="0">
                <a:solidFill>
                  <a:srgbClr val="C00000"/>
                </a:solidFill>
                <a:hlinkClick r:id="rId2"/>
              </a:rPr>
              <a:t>https://upisusedmi.mg.edu.rs</a:t>
            </a:r>
            <a:r>
              <a:rPr lang="sr-Cyrl-RS" sz="6000" b="1" dirty="0">
                <a:solidFill>
                  <a:srgbClr val="C00000"/>
                </a:solidFill>
              </a:rPr>
              <a:t> </a:t>
            </a:r>
            <a:endParaRPr lang="sr-Latn-RS" sz="6000" b="1" dirty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sr-Cyrl-RS" sz="6000" b="1" dirty="0">
                <a:solidFill>
                  <a:srgbClr val="C00000"/>
                </a:solidFill>
              </a:rPr>
              <a:t>четвртак и петак, 6. и 7. јун, од 9 до 16 часова-у Математичкој гимназији, за оне који немају могућности онлајн пријаве</a:t>
            </a:r>
          </a:p>
          <a:p>
            <a:pPr marL="896938" indent="0">
              <a:lnSpc>
                <a:spcPct val="150000"/>
              </a:lnSpc>
              <a:buNone/>
            </a:pPr>
            <a:r>
              <a:rPr lang="sr-Cyrl-CS" sz="4400" b="1" dirty="0">
                <a:solidFill>
                  <a:srgbClr val="C00000"/>
                </a:solidFill>
              </a:rPr>
              <a:t>	</a:t>
            </a:r>
            <a:endParaRPr lang="sr-Latn-RS" sz="4400" dirty="0"/>
          </a:p>
          <a:p>
            <a:pPr marL="0" indent="0">
              <a:lnSpc>
                <a:spcPct val="150000"/>
              </a:lnSpc>
              <a:buNone/>
            </a:pPr>
            <a:endParaRPr lang="sr-Cyrl-CS" sz="3600" dirty="0">
              <a:solidFill>
                <a:srgbClr val="C0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sr-Latn-RS" sz="3600" dirty="0">
              <a:solidFill>
                <a:srgbClr val="C00000"/>
              </a:solidFill>
            </a:endParaRPr>
          </a:p>
          <a:p>
            <a:endParaRPr lang="sr-Latn-R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003232" cy="780696"/>
          </a:xfrm>
        </p:spPr>
        <p:txBody>
          <a:bodyPr>
            <a:normAutofit fontScale="90000"/>
          </a:bodyPr>
          <a:lstStyle/>
          <a:p>
            <a:r>
              <a:rPr lang="sr-Cyrl-CS" u="wavy" dirty="0"/>
              <a:t>                                                     </a:t>
            </a:r>
            <a:r>
              <a:rPr lang="sr-Latn-RS" dirty="0"/>
              <a:t/>
            </a:r>
            <a:br>
              <a:rPr lang="sr-Latn-RS" dirty="0"/>
            </a:br>
            <a:r>
              <a:rPr lang="sr-Cyrl-RS" sz="4000" b="1" dirty="0">
                <a:solidFill>
                  <a:srgbClr val="C00000"/>
                </a:solidFill>
              </a:rPr>
              <a:t>УПИС У СЕДМИ РАЗРЕД</a:t>
            </a:r>
            <a:r>
              <a:rPr lang="sr-Cyrl-CS" sz="4000" b="1" u="wavy" dirty="0">
                <a:solidFill>
                  <a:srgbClr val="C00000"/>
                </a:solidFill>
                <a:effectLst/>
              </a:rPr>
              <a:t>:</a:t>
            </a:r>
            <a:endParaRPr lang="sr-Latn-RS" sz="4000" b="1" dirty="0">
              <a:solidFill>
                <a:srgbClr val="C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985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911"/>
    </mc:Choice>
    <mc:Fallback xmlns="">
      <p:transition spd="slow" advTm="3091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r-Cyrl-CS" dirty="0"/>
          </a:p>
          <a:p>
            <a:pPr marL="0" indent="0">
              <a:buNone/>
            </a:pPr>
            <a:r>
              <a:rPr lang="sr-Cyrl-CS" sz="4000" b="1" dirty="0">
                <a:solidFill>
                  <a:srgbClr val="C00000"/>
                </a:solidFill>
              </a:rPr>
              <a:t> ПОЛАГАЊЕ ТЕСТА СПОСОБНОСТИ</a:t>
            </a:r>
          </a:p>
          <a:p>
            <a:pPr marL="0" indent="0" algn="ctr">
              <a:buNone/>
            </a:pPr>
            <a:endParaRPr lang="sr-Cyrl-CS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sr-Cyrl-CS" sz="4000" b="1" dirty="0">
                <a:solidFill>
                  <a:srgbClr val="C00000"/>
                </a:solidFill>
              </a:rPr>
              <a:t>22. јуна 2024. у 10 часова</a:t>
            </a:r>
          </a:p>
          <a:p>
            <a:pPr marL="0" indent="0" algn="ctr">
              <a:buNone/>
            </a:pPr>
            <a:endParaRPr lang="sr-Cyrl-CS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sr-Cyrl-CS" sz="3200" b="1" dirty="0">
                <a:solidFill>
                  <a:srgbClr val="C00000"/>
                </a:solidFill>
              </a:rPr>
              <a:t>Ученици треба на тест да дођу  у школу</a:t>
            </a:r>
          </a:p>
          <a:p>
            <a:pPr marL="0" indent="0" algn="ctr">
              <a:buNone/>
            </a:pPr>
            <a:r>
              <a:rPr lang="sr-Cyrl-CS" sz="3200" b="1" dirty="0">
                <a:solidFill>
                  <a:srgbClr val="C00000"/>
                </a:solidFill>
              </a:rPr>
              <a:t>најкасније </a:t>
            </a:r>
            <a:r>
              <a:rPr lang="sr-Cyrl-RS" sz="3200" b="1" dirty="0">
                <a:solidFill>
                  <a:srgbClr val="C00000"/>
                </a:solidFill>
              </a:rPr>
              <a:t>у 9.30</a:t>
            </a:r>
            <a:endParaRPr lang="sr-Cyrl-CS" sz="32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sr-Cyrl-CS" sz="3200" b="1" dirty="0">
                <a:solidFill>
                  <a:srgbClr val="C00000"/>
                </a:solidFill>
              </a:rPr>
              <a:t>      Израда теста способности </a:t>
            </a:r>
          </a:p>
          <a:p>
            <a:pPr marL="0" indent="0" algn="ctr">
              <a:buNone/>
            </a:pPr>
            <a:r>
              <a:rPr lang="sr-Cyrl-CS" sz="3200" b="1" dirty="0">
                <a:solidFill>
                  <a:srgbClr val="C00000"/>
                </a:solidFill>
              </a:rPr>
              <a:t>     траје 120 минута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380" y="116632"/>
            <a:ext cx="8075240" cy="1368152"/>
          </a:xfrm>
        </p:spPr>
        <p:txBody>
          <a:bodyPr>
            <a:noAutofit/>
          </a:bodyPr>
          <a:lstStyle/>
          <a:p>
            <a:r>
              <a:rPr lang="sr-Cyrl-RS" sz="4400" b="1" dirty="0">
                <a:solidFill>
                  <a:srgbClr val="C00000"/>
                </a:solidFill>
              </a:rPr>
              <a:t>УПИС У СЕДМИ РАЗРЕД</a:t>
            </a:r>
            <a:br>
              <a:rPr lang="sr-Cyrl-RS" sz="4400" b="1" dirty="0">
                <a:solidFill>
                  <a:srgbClr val="C00000"/>
                </a:solidFill>
              </a:rPr>
            </a:br>
            <a:endParaRPr lang="sr-Latn-RS" sz="4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988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567"/>
    </mc:Choice>
    <mc:Fallback xmlns="">
      <p:transition spd="slow" advTm="30567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44573" y="1628800"/>
            <a:ext cx="9156700" cy="50851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Cyrl-CS" sz="2800" b="1" dirty="0">
                <a:solidFill>
                  <a:srgbClr val="C00000"/>
                </a:solidFill>
              </a:rPr>
              <a:t>На израду теста треба понети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Cyrl-CS" sz="2800" b="1" dirty="0">
                <a:solidFill>
                  <a:srgbClr val="C00000"/>
                </a:solidFill>
              </a:rPr>
              <a:t>ђачку књижицу са фотографијом која је</a:t>
            </a:r>
          </a:p>
          <a:p>
            <a:pPr marL="0" indent="0">
              <a:buNone/>
            </a:pPr>
            <a:r>
              <a:rPr lang="sr-Cyrl-CS" sz="2800" b="1" dirty="0">
                <a:solidFill>
                  <a:srgbClr val="C00000"/>
                </a:solidFill>
              </a:rPr>
              <a:t>   печатирана,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Cyrl-CS" sz="2800" b="1" dirty="0">
                <a:solidFill>
                  <a:srgbClr val="C00000"/>
                </a:solidFill>
              </a:rPr>
              <a:t>потврду добијену када је пријављен тест способности и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Cyrl-CS" sz="2800" b="1" dirty="0">
                <a:solidFill>
                  <a:srgbClr val="C00000"/>
                </a:solidFill>
              </a:rPr>
              <a:t>прибор -оловка, гумица,хемијска оловка, </a:t>
            </a:r>
          </a:p>
          <a:p>
            <a:pPr marL="0" indent="0">
              <a:buNone/>
            </a:pPr>
            <a:r>
              <a:rPr lang="sr-Cyrl-CS" sz="2800" b="1" dirty="0">
                <a:solidFill>
                  <a:srgbClr val="C00000"/>
                </a:solidFill>
              </a:rPr>
              <a:t>                   лењир, троугао и шестар</a:t>
            </a:r>
          </a:p>
          <a:p>
            <a:pPr marL="0" indent="0">
              <a:buNone/>
            </a:pPr>
            <a:endParaRPr lang="sr-Cyrl-CS" sz="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sr-Cyrl-CS" sz="2800" b="1" dirty="0">
                <a:solidFill>
                  <a:srgbClr val="C00000"/>
                </a:solidFill>
              </a:rPr>
              <a:t>Може се понети и флашица са водом и чоколадица. Није дозвољено уносити мобилни </a:t>
            </a:r>
          </a:p>
          <a:p>
            <a:pPr marL="0" indent="0">
              <a:buNone/>
            </a:pPr>
            <a:r>
              <a:rPr lang="sr-Cyrl-CS" sz="2800" b="1" dirty="0">
                <a:solidFill>
                  <a:srgbClr val="C00000"/>
                </a:solidFill>
              </a:rPr>
              <a:t>		телефон и калкулатор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156" y="620688"/>
            <a:ext cx="7931224" cy="850106"/>
          </a:xfrm>
        </p:spPr>
        <p:txBody>
          <a:bodyPr>
            <a:normAutofit/>
          </a:bodyPr>
          <a:lstStyle/>
          <a:p>
            <a:r>
              <a:rPr lang="sr-Cyrl-RS" sz="4000" b="1" dirty="0">
                <a:solidFill>
                  <a:srgbClr val="C00000"/>
                </a:solidFill>
              </a:rPr>
              <a:t>УПИС У СЕДМИ РАЗРЕД</a:t>
            </a:r>
            <a:endParaRPr lang="sr-Latn-RS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274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332"/>
    </mc:Choice>
    <mc:Fallback xmlns="">
      <p:transition spd="slow" advTm="30332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25658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rgbClr val="C00000"/>
                </a:solidFill>
              </a:rPr>
              <a:t>Непосредно после завршене израде теста- истицање решења задатака на огласној табли Школе и сајту </a:t>
            </a:r>
            <a:r>
              <a:rPr lang="ru-RU" sz="2400" b="1" dirty="0">
                <a:solidFill>
                  <a:srgbClr val="C00000"/>
                </a:solidFill>
                <a:hlinkClick r:id="rId2"/>
              </a:rPr>
              <a:t>https://upisusedmi.mg.edu.rs/</a:t>
            </a:r>
            <a:endParaRPr lang="ru-RU" sz="2400" b="1" dirty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rgbClr val="C00000"/>
                </a:solidFill>
              </a:rPr>
              <a:t>У каснијим послеподневним сатима- истицање прелиминарних резултата теста способности на огласној табли Школе</a:t>
            </a:r>
            <a:r>
              <a:rPr lang="sr-Cyrl-RS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>
                <a:solidFill>
                  <a:srgbClr val="C00000"/>
                </a:solidFill>
              </a:rPr>
              <a:t>и сајту </a:t>
            </a:r>
            <a:r>
              <a:rPr lang="ru-RU" sz="2400" b="1" dirty="0">
                <a:solidFill>
                  <a:srgbClr val="C00000"/>
                </a:solidFill>
                <a:hlinkClick r:id="rId2"/>
              </a:rPr>
              <a:t>https://upisusedmi.mg.edu.rs/</a:t>
            </a:r>
            <a:endParaRPr lang="ru-RU" sz="2400" b="1" dirty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rgbClr val="C00000"/>
                </a:solidFill>
              </a:rPr>
              <a:t>понедељак, 24. јун, од 12 до 17 часова-примање жалби на резултате теста способности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rgbClr val="C00000"/>
                </a:solidFill>
              </a:rPr>
              <a:t>Уторак, 25. јун до 10 часова- објављивање коначних резултата на тесту способности</a:t>
            </a:r>
            <a:endParaRPr lang="sr-Cyrl-CS" sz="2000" b="1" dirty="0">
              <a:solidFill>
                <a:srgbClr val="C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8003232" cy="792088"/>
          </a:xfrm>
        </p:spPr>
        <p:txBody>
          <a:bodyPr>
            <a:normAutofit/>
          </a:bodyPr>
          <a:lstStyle/>
          <a:p>
            <a:r>
              <a:rPr lang="sr-Cyrl-RS" sz="3600" b="1" dirty="0">
                <a:solidFill>
                  <a:srgbClr val="C00000"/>
                </a:solidFill>
              </a:rPr>
              <a:t>УПИС У СЕДМИ РАЗР</a:t>
            </a:r>
            <a:r>
              <a:rPr lang="sr-Cyrl-RS" sz="3600" dirty="0">
                <a:solidFill>
                  <a:srgbClr val="C00000"/>
                </a:solidFill>
              </a:rPr>
              <a:t>ЕД</a:t>
            </a:r>
            <a:endParaRPr lang="sr-Latn-RS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257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687"/>
    </mc:Choice>
    <mc:Fallback xmlns="">
      <p:transition spd="slow" advTm="31687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748464" cy="530942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rgbClr val="C00000"/>
                </a:solidFill>
              </a:rPr>
              <a:t>четвртак, 27.јун од 12 до 17 часова- доношење фотокопије докумената ради верификације података, за све кандидате који су положили тест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rgbClr val="C00000"/>
                </a:solidFill>
              </a:rPr>
              <a:t>уколико кандидати не донесу документа на верификацију, сматра се да су одустали од уписа!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Cyrl-RS" sz="2400" b="1" dirty="0">
                <a:solidFill>
                  <a:srgbClr val="C00000"/>
                </a:solidFill>
              </a:rPr>
              <a:t>петак, 28. јуни, до 10 часова- објављивање прелиминарне ранг листе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Cyrl-RS" sz="2400" b="1" dirty="0">
                <a:solidFill>
                  <a:srgbClr val="C00000"/>
                </a:solidFill>
              </a:rPr>
              <a:t>понедељак, 1. јули,  од 9 до 11 часова- примање жалби на прелиминарну ранг листу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Cyrl-RS" sz="2400" b="1" dirty="0">
                <a:solidFill>
                  <a:srgbClr val="C00000"/>
                </a:solidFill>
              </a:rPr>
              <a:t>понедељак, 1. јули, до 12 часова- објављивање коначне ранг листе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427152"/>
            <a:ext cx="8363272" cy="644748"/>
          </a:xfrm>
        </p:spPr>
        <p:txBody>
          <a:bodyPr>
            <a:noAutofit/>
          </a:bodyPr>
          <a:lstStyle/>
          <a:p>
            <a:r>
              <a:rPr lang="sr-Cyrl-RS" sz="3600" b="1" dirty="0">
                <a:solidFill>
                  <a:srgbClr val="C00000"/>
                </a:solidFill>
              </a:rPr>
              <a:t/>
            </a:r>
            <a:br>
              <a:rPr lang="sr-Cyrl-RS" sz="3600" b="1" dirty="0">
                <a:solidFill>
                  <a:srgbClr val="C00000"/>
                </a:solidFill>
              </a:rPr>
            </a:br>
            <a:r>
              <a:rPr lang="sr-Cyrl-RS" sz="3600" b="1" dirty="0">
                <a:solidFill>
                  <a:srgbClr val="C00000"/>
                </a:solidFill>
              </a:rPr>
              <a:t>УПИС У СЕДМИ РАЗРЕД</a:t>
            </a:r>
            <a:br>
              <a:rPr lang="sr-Cyrl-RS" sz="3600" b="1" dirty="0">
                <a:solidFill>
                  <a:srgbClr val="C00000"/>
                </a:solidFill>
              </a:rPr>
            </a:br>
            <a:endParaRPr lang="sr-Latn-RS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071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218"/>
    </mc:Choice>
    <mc:Fallback xmlns="">
      <p:transition spd="slow" advTm="30218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582</TotalTime>
  <Words>840</Words>
  <Application>Microsoft Office PowerPoint</Application>
  <PresentationFormat>On-screen Show (4:3)</PresentationFormat>
  <Paragraphs>181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Lucida Sans Unicode</vt:lpstr>
      <vt:lpstr>Times New Roman</vt:lpstr>
      <vt:lpstr>Verdana</vt:lpstr>
      <vt:lpstr>Wingdings</vt:lpstr>
      <vt:lpstr>Wingdings 2</vt:lpstr>
      <vt:lpstr>Wingdings 3</vt:lpstr>
      <vt:lpstr>Concourse</vt:lpstr>
      <vt:lpstr>УПИС У СЕДМИ РАЗРЕД У МАТЕМАТИЧКОЈ ГИМНАЗИЈИ</vt:lpstr>
      <vt:lpstr>УПИС У СЕДМИ РАЗРЕД</vt:lpstr>
      <vt:lpstr>УПИС У СЕДМИ РАЗРЕД</vt:lpstr>
      <vt:lpstr>PowerPoint Presentation</vt:lpstr>
      <vt:lpstr>                                                      УПИС У СЕДМИ РАЗРЕД:</vt:lpstr>
      <vt:lpstr>УПИС У СЕДМИ РАЗРЕД </vt:lpstr>
      <vt:lpstr>УПИС У СЕДМИ РАЗРЕД</vt:lpstr>
      <vt:lpstr>УПИС У СЕДМИ РАЗРЕД</vt:lpstr>
      <vt:lpstr> УПИС У СЕДМИ РАЗРЕД </vt:lpstr>
      <vt:lpstr>PowerPoint Presentation</vt:lpstr>
      <vt:lpstr>УПИС У СЕДМИ РАЗРЕД</vt:lpstr>
      <vt:lpstr>УПИС У СЕДМИ РАЗРЕД-  ЈУНИ 2023</vt:lpstr>
      <vt:lpstr> Успех ученика на тесту способности- јуни 2023. </vt:lpstr>
      <vt:lpstr>Одакле нам долазе ученици?</vt:lpstr>
      <vt:lpstr>Одакле нам долазе ученици?</vt:lpstr>
      <vt:lpstr>РЕЗУЛТАТИ УЧЕНИКА  МГ-а НА ПРИЈЕМНОМ И ЗАВРШНОМ ИСПИТУ</vt:lpstr>
      <vt:lpstr>РЕЗУЛТАТИ УЧЕНИКА  МГ-а НА ПРИЈЕМНОМ И ЗАВРШНОМ ИСПИТУ</vt:lpstr>
      <vt:lpstr>РЕЗУЛТАТИ УЧЕНИКА  МГ-а НА ПРИЈЕМНОМ И ЗАВРШНОМ ИСПИТУ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УПИС У СЕДМИ РАЗРЕД ОСНОВНЕ ШКОЛЕ У МАТЕМАТИЧКОЈ ГИМНАЗИЈИ</dc:title>
  <dc:creator>Jasmin Stosic</dc:creator>
  <cp:lastModifiedBy>Jasmina Stosic</cp:lastModifiedBy>
  <cp:revision>35</cp:revision>
  <dcterms:created xsi:type="dcterms:W3CDTF">2015-05-18T13:42:02Z</dcterms:created>
  <dcterms:modified xsi:type="dcterms:W3CDTF">2024-04-14T07:03:45Z</dcterms:modified>
</cp:coreProperties>
</file>